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 id="2147483696" r:id="rId5"/>
    <p:sldMasterId id="2147483708" r:id="rId6"/>
  </p:sldMasterIdLst>
  <p:sldIdLst>
    <p:sldId id="256" r:id="rId7"/>
    <p:sldId id="257" r:id="rId8"/>
    <p:sldId id="258" r:id="rId9"/>
    <p:sldId id="259" r:id="rId10"/>
    <p:sldId id="260" r:id="rId11"/>
    <p:sldId id="261" r:id="rId12"/>
    <p:sldId id="262" r:id="rId13"/>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71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3" Type="http://schemas.openxmlformats.org/officeDocument/2006/relationships/slideMaster" Target="slideMasters/slideMaster3.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5" Type="http://schemas.openxmlformats.org/officeDocument/2006/relationships/slideMaster" Target="slideMasters/slideMaster5.xml"/><Relationship Id="rId15" Type="http://schemas.openxmlformats.org/officeDocument/2006/relationships/viewProps" Target="viewProps.xml"/><Relationship Id="rId10" Type="http://schemas.openxmlformats.org/officeDocument/2006/relationships/slide" Target="slides/slide4.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02827862-6CE4-4CB1-B83B-99D00A63D4A5}" type="datetimeFigureOut">
              <a:rPr lang="es-CO" smtClean="0"/>
              <a:t>16/10/2017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1B9C98E-63E8-47A9-AE06-6EA6CBF38273}" type="slidenum">
              <a:rPr lang="es-CO" smtClean="0"/>
              <a:t>‹Nº›</a:t>
            </a:fld>
            <a:endParaRPr lang="es-CO"/>
          </a:p>
        </p:txBody>
      </p:sp>
    </p:spTree>
    <p:extLst>
      <p:ext uri="{BB962C8B-B14F-4D97-AF65-F5344CB8AC3E}">
        <p14:creationId xmlns:p14="http://schemas.microsoft.com/office/powerpoint/2010/main" val="34892717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02827862-6CE4-4CB1-B83B-99D00A63D4A5}" type="datetimeFigureOut">
              <a:rPr lang="es-CO" smtClean="0"/>
              <a:t>16/10/2017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1B9C98E-63E8-47A9-AE06-6EA6CBF38273}" type="slidenum">
              <a:rPr lang="es-CO" smtClean="0"/>
              <a:t>‹Nº›</a:t>
            </a:fld>
            <a:endParaRPr lang="es-CO"/>
          </a:p>
        </p:txBody>
      </p:sp>
    </p:spTree>
    <p:extLst>
      <p:ext uri="{BB962C8B-B14F-4D97-AF65-F5344CB8AC3E}">
        <p14:creationId xmlns:p14="http://schemas.microsoft.com/office/powerpoint/2010/main" val="11056985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02827862-6CE4-4CB1-B83B-99D00A63D4A5}" type="datetimeFigureOut">
              <a:rPr lang="es-CO" smtClean="0"/>
              <a:t>16/10/2017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1B9C98E-63E8-47A9-AE06-6EA6CBF38273}" type="slidenum">
              <a:rPr lang="es-CO" smtClean="0"/>
              <a:t>‹Nº›</a:t>
            </a:fld>
            <a:endParaRPr lang="es-CO"/>
          </a:p>
        </p:txBody>
      </p:sp>
    </p:spTree>
    <p:extLst>
      <p:ext uri="{BB962C8B-B14F-4D97-AF65-F5344CB8AC3E}">
        <p14:creationId xmlns:p14="http://schemas.microsoft.com/office/powerpoint/2010/main" val="23190339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02827862-6CE4-4CB1-B83B-99D00A63D4A5}" type="datetimeFigureOut">
              <a:rPr lang="es-CO" smtClean="0"/>
              <a:t>16/10/2017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E1B9C98E-63E8-47A9-AE06-6EA6CBF38273}" type="slidenum">
              <a:rPr lang="es-CO" smtClean="0"/>
              <a:t>‹Nº›</a:t>
            </a:fld>
            <a:endParaRPr lang="es-CO"/>
          </a:p>
        </p:txBody>
      </p:sp>
    </p:spTree>
    <p:extLst>
      <p:ext uri="{BB962C8B-B14F-4D97-AF65-F5344CB8AC3E}">
        <p14:creationId xmlns:p14="http://schemas.microsoft.com/office/powerpoint/2010/main" val="10477064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02827862-6CE4-4CB1-B83B-99D00A63D4A5}" type="datetimeFigureOut">
              <a:rPr lang="es-CO" smtClean="0"/>
              <a:t>16/10/2017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E1B9C98E-63E8-47A9-AE06-6EA6CBF38273}" type="slidenum">
              <a:rPr lang="es-CO" smtClean="0"/>
              <a:t>‹Nº›</a:t>
            </a:fld>
            <a:endParaRPr lang="es-CO"/>
          </a:p>
        </p:txBody>
      </p:sp>
    </p:spTree>
    <p:extLst>
      <p:ext uri="{BB962C8B-B14F-4D97-AF65-F5344CB8AC3E}">
        <p14:creationId xmlns:p14="http://schemas.microsoft.com/office/powerpoint/2010/main" val="1567634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02827862-6CE4-4CB1-B83B-99D00A63D4A5}" type="datetimeFigureOut">
              <a:rPr lang="es-CO" smtClean="0"/>
              <a:t>16/10/2017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E1B9C98E-63E8-47A9-AE06-6EA6CBF38273}" type="slidenum">
              <a:rPr lang="es-CO" smtClean="0"/>
              <a:t>‹Nº›</a:t>
            </a:fld>
            <a:endParaRPr lang="es-CO"/>
          </a:p>
        </p:txBody>
      </p:sp>
    </p:spTree>
    <p:extLst>
      <p:ext uri="{BB962C8B-B14F-4D97-AF65-F5344CB8AC3E}">
        <p14:creationId xmlns:p14="http://schemas.microsoft.com/office/powerpoint/2010/main" val="16003882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02827862-6CE4-4CB1-B83B-99D00A63D4A5}" type="datetimeFigureOut">
              <a:rPr lang="es-CO" smtClean="0"/>
              <a:t>16/10/2017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E1B9C98E-63E8-47A9-AE06-6EA6CBF38273}" type="slidenum">
              <a:rPr lang="es-CO" smtClean="0"/>
              <a:t>‹Nº›</a:t>
            </a:fld>
            <a:endParaRPr lang="es-CO"/>
          </a:p>
        </p:txBody>
      </p:sp>
    </p:spTree>
    <p:extLst>
      <p:ext uri="{BB962C8B-B14F-4D97-AF65-F5344CB8AC3E}">
        <p14:creationId xmlns:p14="http://schemas.microsoft.com/office/powerpoint/2010/main" val="9227634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02827862-6CE4-4CB1-B83B-99D00A63D4A5}" type="datetimeFigureOut">
              <a:rPr lang="es-CO" smtClean="0"/>
              <a:t>16/10/2017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E1B9C98E-63E8-47A9-AE06-6EA6CBF38273}" type="slidenum">
              <a:rPr lang="es-CO" smtClean="0"/>
              <a:t>‹Nº›</a:t>
            </a:fld>
            <a:endParaRPr lang="es-CO"/>
          </a:p>
        </p:txBody>
      </p:sp>
    </p:spTree>
    <p:extLst>
      <p:ext uri="{BB962C8B-B14F-4D97-AF65-F5344CB8AC3E}">
        <p14:creationId xmlns:p14="http://schemas.microsoft.com/office/powerpoint/2010/main" val="27379102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02827862-6CE4-4CB1-B83B-99D00A63D4A5}" type="datetimeFigureOut">
              <a:rPr lang="es-CO" smtClean="0"/>
              <a:t>16/10/2017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E1B9C98E-63E8-47A9-AE06-6EA6CBF38273}" type="slidenum">
              <a:rPr lang="es-CO" smtClean="0"/>
              <a:t>‹Nº›</a:t>
            </a:fld>
            <a:endParaRPr lang="es-CO"/>
          </a:p>
        </p:txBody>
      </p:sp>
    </p:spTree>
    <p:extLst>
      <p:ext uri="{BB962C8B-B14F-4D97-AF65-F5344CB8AC3E}">
        <p14:creationId xmlns:p14="http://schemas.microsoft.com/office/powerpoint/2010/main" val="18636642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02827862-6CE4-4CB1-B83B-99D00A63D4A5}" type="datetimeFigureOut">
              <a:rPr lang="es-CO" smtClean="0"/>
              <a:t>16/10/2017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1B9C98E-63E8-47A9-AE06-6EA6CBF38273}" type="slidenum">
              <a:rPr lang="es-CO" smtClean="0"/>
              <a:t>‹Nº›</a:t>
            </a:fld>
            <a:endParaRPr lang="es-CO"/>
          </a:p>
        </p:txBody>
      </p:sp>
    </p:spTree>
    <p:extLst>
      <p:ext uri="{BB962C8B-B14F-4D97-AF65-F5344CB8AC3E}">
        <p14:creationId xmlns:p14="http://schemas.microsoft.com/office/powerpoint/2010/main" val="10659001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02827862-6CE4-4CB1-B83B-99D00A63D4A5}" type="datetimeFigureOut">
              <a:rPr lang="es-CO" smtClean="0"/>
              <a:t>16/10/2017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1B9C98E-63E8-47A9-AE06-6EA6CBF38273}" type="slidenum">
              <a:rPr lang="es-CO" smtClean="0"/>
              <a:t>‹Nº›</a:t>
            </a:fld>
            <a:endParaRPr lang="es-CO"/>
          </a:p>
        </p:txBody>
      </p:sp>
    </p:spTree>
    <p:extLst>
      <p:ext uri="{BB962C8B-B14F-4D97-AF65-F5344CB8AC3E}">
        <p14:creationId xmlns:p14="http://schemas.microsoft.com/office/powerpoint/2010/main" val="35213878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3615720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3493200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41043108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27401994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4690182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5891645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89342033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25216676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74047301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8183645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3249179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01343594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26036480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27772913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15898432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63624103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63432437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61376203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00609103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97077947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17345383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42115153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20680659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72277503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94411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55604747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05753306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408139983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422265956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01851528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61230587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52756463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65407833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36218957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2852997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05031082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02931367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7735548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16246283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91693593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60049330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31313137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1685701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192847180"/>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31837644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707175400"/>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79556546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59922814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8369347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986339961"/>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999670065"/>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80758001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435697140"/>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7203129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40635163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827862-6CE4-4CB1-B83B-99D00A63D4A5}" type="datetimeFigureOut">
              <a:rPr lang="es-CO" smtClean="0"/>
              <a:t>16/10/2017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1B9C98E-63E8-47A9-AE06-6EA6CBF38273}" type="slidenum">
              <a:rPr lang="es-CO" smtClean="0"/>
              <a:t>‹Nº›</a:t>
            </a:fld>
            <a:endParaRPr lang="es-CO"/>
          </a:p>
        </p:txBody>
      </p:sp>
    </p:spTree>
    <p:extLst>
      <p:ext uri="{BB962C8B-B14F-4D97-AF65-F5344CB8AC3E}">
        <p14:creationId xmlns:p14="http://schemas.microsoft.com/office/powerpoint/2010/main" val="3196918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solidFill>
                <a:prstClr val="black">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1011523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solidFill>
                <a:prstClr val="black">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94463385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solidFill>
                <a:prstClr val="black">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409908533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solidFill>
                <a:prstClr val="black">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715755679"/>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solidFill>
                  <a:prstClr val="black">
                    <a:tint val="75000"/>
                  </a:prstClr>
                </a:solidFill>
              </a:rPr>
              <a:pPr/>
              <a:t>16/10/2017</a:t>
            </a:fld>
            <a:endParaRPr lang="es-ES" dirty="0">
              <a:solidFill>
                <a:prstClr val="black">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solidFill>
                <a:prstClr val="black">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756174085"/>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46.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2"/>
            <a:ext cx="9144000" cy="4104731"/>
          </a:xfrm>
          <a:effectLst>
            <a:glow rad="228600">
              <a:schemeClr val="accent2">
                <a:satMod val="175000"/>
                <a:alpha val="40000"/>
              </a:schemeClr>
            </a:glow>
          </a:effectLst>
        </p:spPr>
        <p:style>
          <a:lnRef idx="2">
            <a:schemeClr val="accent2"/>
          </a:lnRef>
          <a:fillRef idx="1">
            <a:schemeClr val="lt1"/>
          </a:fillRef>
          <a:effectRef idx="0">
            <a:schemeClr val="accent2"/>
          </a:effectRef>
          <a:fontRef idx="minor">
            <a:schemeClr val="dk1"/>
          </a:fontRef>
        </p:style>
        <p:txBody>
          <a:bodyPr>
            <a:normAutofit/>
          </a:bodyPr>
          <a:lstStyle/>
          <a:p>
            <a:r>
              <a:rPr lang="es-ES" b="1" i="1" dirty="0" smtClean="0">
                <a:solidFill>
                  <a:srgbClr val="FF0000"/>
                </a:solidFill>
              </a:rPr>
              <a:t>CRISTO TRIUNFANTE: </a:t>
            </a:r>
            <a:r>
              <a:rPr lang="es-ES" dirty="0" smtClean="0"/>
              <a:t/>
            </a:r>
            <a:br>
              <a:rPr lang="es-ES" dirty="0" smtClean="0"/>
            </a:br>
            <a:r>
              <a:rPr lang="es-ES" dirty="0" smtClean="0"/>
              <a:t/>
            </a:r>
            <a:br>
              <a:rPr lang="es-ES" dirty="0" smtClean="0"/>
            </a:br>
            <a:r>
              <a:rPr lang="es-ES" b="1" i="1" dirty="0" smtClean="0"/>
              <a:t>DEL EDÉN PERDIDO </a:t>
            </a:r>
            <a:br>
              <a:rPr lang="es-ES" b="1" i="1" dirty="0" smtClean="0"/>
            </a:br>
            <a:r>
              <a:rPr lang="es-ES" b="1" i="1" dirty="0" smtClean="0"/>
              <a:t>Al EDÉN RESTAURADO</a:t>
            </a:r>
            <a:endParaRPr lang="es-CO" b="1" i="1" dirty="0"/>
          </a:p>
        </p:txBody>
      </p:sp>
    </p:spTree>
    <p:extLst>
      <p:ext uri="{BB962C8B-B14F-4D97-AF65-F5344CB8AC3E}">
        <p14:creationId xmlns:p14="http://schemas.microsoft.com/office/powerpoint/2010/main" val="42351454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n 8"/>
          <p:cNvPicPr>
            <a:picLocks noChangeAspect="1"/>
          </p:cNvPicPr>
          <p:nvPr/>
        </p:nvPicPr>
        <p:blipFill>
          <a:blip r:embed="rId2"/>
          <a:stretch>
            <a:fillRect/>
          </a:stretch>
        </p:blipFill>
        <p:spPr>
          <a:xfrm>
            <a:off x="5663952" y="5158854"/>
            <a:ext cx="1915294" cy="1471176"/>
          </a:xfrm>
          <a:prstGeom prst="rect">
            <a:avLst/>
          </a:prstGeom>
        </p:spPr>
      </p:pic>
      <p:sp>
        <p:nvSpPr>
          <p:cNvPr id="3" name="Marcador de contenido 2"/>
          <p:cNvSpPr>
            <a:spLocks noGrp="1"/>
          </p:cNvSpPr>
          <p:nvPr>
            <p:ph idx="1"/>
          </p:nvPr>
        </p:nvSpPr>
        <p:spPr>
          <a:xfrm>
            <a:off x="1981200" y="409434"/>
            <a:ext cx="8229600" cy="2874066"/>
          </a:xfr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Autofit/>
          </a:bodyPr>
          <a:lstStyle/>
          <a:p>
            <a:pPr marL="0" indent="0" algn="ctr">
              <a:buNone/>
            </a:pPr>
            <a:r>
              <a:rPr lang="es-ES" sz="2800" dirty="0"/>
              <a:t>En </a:t>
            </a:r>
            <a:r>
              <a:rPr lang="es-ES" sz="2800" dirty="0"/>
              <a:t>la base de todo: “el pecado es transgresión de la ley</a:t>
            </a:r>
            <a:r>
              <a:rPr lang="es-ES" sz="2800" dirty="0">
                <a:solidFill>
                  <a:srgbClr val="FF0000"/>
                </a:solidFill>
              </a:rPr>
              <a:t>”,(Ver Ge.2:16,17; 3:6,7; 1 Ju.3:4)</a:t>
            </a:r>
            <a:r>
              <a:rPr lang="es-ES" sz="2800" dirty="0"/>
              <a:t>. “</a:t>
            </a:r>
            <a:r>
              <a:rPr lang="es-ES" sz="2800" dirty="0"/>
              <a:t>Porque de tal manera amó Dios al mundo, que ha dado a su Hijo unigénito, para que todo aquel que en él cree, no se pierda, mas tenga vida eterna”. </a:t>
            </a:r>
            <a:endParaRPr lang="es-ES" sz="2800" dirty="0"/>
          </a:p>
          <a:p>
            <a:pPr marL="0" indent="0" algn="ctr">
              <a:buNone/>
            </a:pPr>
            <a:r>
              <a:rPr lang="es-ES" sz="2800" dirty="0">
                <a:solidFill>
                  <a:srgbClr val="FF0000"/>
                </a:solidFill>
              </a:rPr>
              <a:t>(Juan 3:16)</a:t>
            </a:r>
            <a:endParaRPr lang="es-ES" sz="2800" dirty="0">
              <a:solidFill>
                <a:srgbClr val="FF0000"/>
              </a:solidFill>
            </a:endParaRPr>
          </a:p>
        </p:txBody>
      </p:sp>
      <p:pic>
        <p:nvPicPr>
          <p:cNvPr id="5" name="Imagen 4"/>
          <p:cNvPicPr>
            <a:picLocks noChangeAspect="1"/>
          </p:cNvPicPr>
          <p:nvPr/>
        </p:nvPicPr>
        <p:blipFill>
          <a:blip r:embed="rId3"/>
          <a:stretch>
            <a:fillRect/>
          </a:stretch>
        </p:blipFill>
        <p:spPr>
          <a:xfrm>
            <a:off x="1822004" y="5158854"/>
            <a:ext cx="1743075" cy="1695450"/>
          </a:xfrm>
          <a:prstGeom prst="rect">
            <a:avLst/>
          </a:prstGeom>
        </p:spPr>
      </p:pic>
      <p:pic>
        <p:nvPicPr>
          <p:cNvPr id="6" name="Imagen 5"/>
          <p:cNvPicPr>
            <a:picLocks noChangeAspect="1"/>
          </p:cNvPicPr>
          <p:nvPr/>
        </p:nvPicPr>
        <p:blipFill>
          <a:blip r:embed="rId4"/>
          <a:stretch>
            <a:fillRect/>
          </a:stretch>
        </p:blipFill>
        <p:spPr>
          <a:xfrm>
            <a:off x="1908113" y="3539554"/>
            <a:ext cx="1743075" cy="1363247"/>
          </a:xfrm>
          <a:prstGeom prst="rect">
            <a:avLst/>
          </a:prstGeom>
        </p:spPr>
      </p:pic>
      <p:pic>
        <p:nvPicPr>
          <p:cNvPr id="7" name="Imagen 6"/>
          <p:cNvPicPr>
            <a:picLocks noChangeAspect="1"/>
          </p:cNvPicPr>
          <p:nvPr/>
        </p:nvPicPr>
        <p:blipFill>
          <a:blip r:embed="rId5"/>
          <a:stretch>
            <a:fillRect/>
          </a:stretch>
        </p:blipFill>
        <p:spPr>
          <a:xfrm>
            <a:off x="8527497" y="3539553"/>
            <a:ext cx="1666528" cy="1439160"/>
          </a:xfrm>
          <a:prstGeom prst="rect">
            <a:avLst/>
          </a:prstGeom>
        </p:spPr>
      </p:pic>
      <p:pic>
        <p:nvPicPr>
          <p:cNvPr id="8" name="Imagen 7"/>
          <p:cNvPicPr>
            <a:picLocks noChangeAspect="1"/>
          </p:cNvPicPr>
          <p:nvPr/>
        </p:nvPicPr>
        <p:blipFill>
          <a:blip r:embed="rId6"/>
          <a:stretch>
            <a:fillRect/>
          </a:stretch>
        </p:blipFill>
        <p:spPr>
          <a:xfrm>
            <a:off x="8527498" y="5158854"/>
            <a:ext cx="1664457" cy="1471176"/>
          </a:xfrm>
          <a:prstGeom prst="rect">
            <a:avLst/>
          </a:prstGeom>
        </p:spPr>
      </p:pic>
      <p:pic>
        <p:nvPicPr>
          <p:cNvPr id="10" name="Imagen 9"/>
          <p:cNvPicPr>
            <a:picLocks noChangeAspect="1"/>
          </p:cNvPicPr>
          <p:nvPr/>
        </p:nvPicPr>
        <p:blipFill>
          <a:blip r:embed="rId7"/>
          <a:stretch>
            <a:fillRect/>
          </a:stretch>
        </p:blipFill>
        <p:spPr>
          <a:xfrm>
            <a:off x="5663952" y="3539554"/>
            <a:ext cx="1915294" cy="1368969"/>
          </a:xfrm>
          <a:prstGeom prst="rect">
            <a:avLst/>
          </a:prstGeom>
        </p:spPr>
      </p:pic>
      <p:sp>
        <p:nvSpPr>
          <p:cNvPr id="12" name="Flecha derecha 11"/>
          <p:cNvSpPr/>
          <p:nvPr/>
        </p:nvSpPr>
        <p:spPr>
          <a:xfrm>
            <a:off x="3651188" y="3539554"/>
            <a:ext cx="2012765" cy="3023399"/>
          </a:xfrm>
          <a:prstGeom prst="rightArrow">
            <a:avLst>
              <a:gd name="adj1" fmla="val 50000"/>
              <a:gd name="adj2" fmla="val 53446"/>
            </a:avLst>
          </a:prstGeo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rtlCol="0" anchor="ctr"/>
          <a:lstStyle/>
          <a:p>
            <a:pPr algn="ctr"/>
            <a:r>
              <a:rPr lang="es-CO" dirty="0">
                <a:solidFill>
                  <a:prstClr val="black"/>
                </a:solidFill>
              </a:rPr>
              <a:t>6000 años de gracia:</a:t>
            </a:r>
          </a:p>
          <a:p>
            <a:pPr algn="ctr"/>
            <a:r>
              <a:rPr lang="es-CO" dirty="0">
                <a:solidFill>
                  <a:prstClr val="black"/>
                </a:solidFill>
              </a:rPr>
              <a:t> Los que la rechazaron se perderán</a:t>
            </a:r>
            <a:endParaRPr lang="es-CO" dirty="0">
              <a:solidFill>
                <a:prstClr val="black"/>
              </a:solidFill>
            </a:endParaRPr>
          </a:p>
        </p:txBody>
      </p:sp>
      <p:sp>
        <p:nvSpPr>
          <p:cNvPr id="13" name="Flecha derecha 12"/>
          <p:cNvSpPr/>
          <p:nvPr/>
        </p:nvSpPr>
        <p:spPr>
          <a:xfrm>
            <a:off x="7579247" y="3539554"/>
            <a:ext cx="948251" cy="3023399"/>
          </a:xfrm>
          <a:prstGeom prst="rightArrow">
            <a:avLst/>
          </a:prstGeo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rtlCol="0" anchor="ctr"/>
          <a:lstStyle/>
          <a:p>
            <a:pPr algn="ctr"/>
            <a:r>
              <a:rPr lang="es-CO" dirty="0">
                <a:solidFill>
                  <a:prstClr val="black"/>
                </a:solidFill>
              </a:rPr>
              <a:t>1000 años de paz</a:t>
            </a:r>
            <a:endParaRPr lang="es-CO" dirty="0">
              <a:solidFill>
                <a:prstClr val="black"/>
              </a:solidFill>
            </a:endParaRPr>
          </a:p>
        </p:txBody>
      </p:sp>
    </p:spTree>
    <p:extLst>
      <p:ext uri="{BB962C8B-B14F-4D97-AF65-F5344CB8AC3E}">
        <p14:creationId xmlns:p14="http://schemas.microsoft.com/office/powerpoint/2010/main" val="6891141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981200" y="332656"/>
            <a:ext cx="8229600" cy="6192688"/>
          </a:xfrm>
        </p:spPr>
        <p:style>
          <a:lnRef idx="2">
            <a:schemeClr val="dk1"/>
          </a:lnRef>
          <a:fillRef idx="1">
            <a:schemeClr val="lt1"/>
          </a:fillRef>
          <a:effectRef idx="0">
            <a:schemeClr val="dk1"/>
          </a:effectRef>
          <a:fontRef idx="minor">
            <a:schemeClr val="dk1"/>
          </a:fontRef>
        </p:style>
        <p:txBody>
          <a:bodyPr>
            <a:normAutofit fontScale="77500" lnSpcReduction="20000"/>
          </a:bodyPr>
          <a:lstStyle/>
          <a:p>
            <a:r>
              <a:rPr lang="es-ES" dirty="0"/>
              <a:t>Satanás fue quien inició la rebelión contra la ley de Dios en el cielo. A causa de esta rebelión el pecado surgió a la vida. Sólo hay una definición de pecado. “</a:t>
            </a:r>
            <a:r>
              <a:rPr lang="es-ES" u="sng" dirty="0"/>
              <a:t>El pecado es transgresión de la ley</a:t>
            </a:r>
            <a:r>
              <a:rPr lang="es-ES" dirty="0"/>
              <a:t>”. </a:t>
            </a:r>
            <a:endParaRPr lang="es-ES" dirty="0" smtClean="0"/>
          </a:p>
          <a:p>
            <a:pPr lvl="1"/>
            <a:endParaRPr lang="es-ES" dirty="0" smtClean="0"/>
          </a:p>
          <a:p>
            <a:pPr lvl="1"/>
            <a:r>
              <a:rPr lang="es-ES" sz="3400" dirty="0"/>
              <a:t>1). </a:t>
            </a:r>
            <a:r>
              <a:rPr lang="es-ES" sz="3400" dirty="0">
                <a:solidFill>
                  <a:srgbClr val="FF0000"/>
                </a:solidFill>
              </a:rPr>
              <a:t>Satanás </a:t>
            </a:r>
            <a:r>
              <a:rPr lang="es-ES" sz="3400" dirty="0">
                <a:solidFill>
                  <a:srgbClr val="FF0000"/>
                </a:solidFill>
              </a:rPr>
              <a:t>insistentemente sostuvo que Dios no actuó en forma justa con él</a:t>
            </a:r>
            <a:r>
              <a:rPr lang="es-ES" sz="3400" dirty="0"/>
              <a:t>. </a:t>
            </a:r>
            <a:r>
              <a:rPr lang="es-ES" sz="3400" dirty="0">
                <a:solidFill>
                  <a:srgbClr val="FF0000"/>
                </a:solidFill>
              </a:rPr>
              <a:t>Exigía el tercer lugar en el cielo.</a:t>
            </a:r>
          </a:p>
          <a:p>
            <a:pPr lvl="1"/>
            <a:r>
              <a:rPr lang="es-ES" sz="3400" dirty="0"/>
              <a:t>2). </a:t>
            </a:r>
            <a:r>
              <a:rPr lang="es-ES" sz="3400" dirty="0">
                <a:solidFill>
                  <a:srgbClr val="FF0000"/>
                </a:solidFill>
              </a:rPr>
              <a:t>Criticó </a:t>
            </a:r>
            <a:r>
              <a:rPr lang="es-ES" sz="3400" dirty="0">
                <a:solidFill>
                  <a:srgbClr val="FF0000"/>
                </a:solidFill>
              </a:rPr>
              <a:t>el plan de gobierno de Dios</a:t>
            </a:r>
            <a:r>
              <a:rPr lang="es-ES" sz="3400" dirty="0"/>
              <a:t>. </a:t>
            </a:r>
            <a:endParaRPr lang="es-ES" sz="3400" dirty="0"/>
          </a:p>
          <a:p>
            <a:pPr lvl="1"/>
            <a:r>
              <a:rPr lang="es-ES" sz="3400" dirty="0"/>
              <a:t>3). </a:t>
            </a:r>
            <a:r>
              <a:rPr lang="es-ES" sz="3400" dirty="0">
                <a:solidFill>
                  <a:srgbClr val="FF0000"/>
                </a:solidFill>
              </a:rPr>
              <a:t>Sostuvo </a:t>
            </a:r>
            <a:r>
              <a:rPr lang="es-ES" sz="3400" dirty="0">
                <a:solidFill>
                  <a:srgbClr val="FF0000"/>
                </a:solidFill>
              </a:rPr>
              <a:t>que la ley divina era arbitraria y perjudicial para los intereses del universo celestial y que necesitaba un cambio</a:t>
            </a:r>
            <a:r>
              <a:rPr lang="es-ES" sz="3400" dirty="0"/>
              <a:t>. </a:t>
            </a:r>
            <a:r>
              <a:rPr lang="es-ES" sz="3400" dirty="0">
                <a:solidFill>
                  <a:srgbClr val="00B0F0"/>
                </a:solidFill>
              </a:rPr>
              <a:t>{Historia de la Redención. 9-19}</a:t>
            </a:r>
            <a:endParaRPr lang="es-ES" sz="4000" dirty="0"/>
          </a:p>
          <a:p>
            <a:endParaRPr lang="es-ES" dirty="0" smtClean="0"/>
          </a:p>
          <a:p>
            <a:r>
              <a:rPr lang="es-ES" dirty="0" smtClean="0"/>
              <a:t>En </a:t>
            </a:r>
            <a:r>
              <a:rPr lang="es-ES" dirty="0"/>
              <a:t>los mundos que Dios había creado había intereses vitales en juego. Estos supuestos defectos, ¿harían que los habitantes del universo celestial tuvieran razón de pensar que la ley debía ser mejorada? ¿Tendría éxito Satanás en minar la confianza de ellos en la ley? </a:t>
            </a:r>
            <a:r>
              <a:rPr lang="es-ES" dirty="0">
                <a:solidFill>
                  <a:srgbClr val="FF0000"/>
                </a:solidFill>
              </a:rPr>
              <a:t>{El Cristo Triunfante </a:t>
            </a:r>
            <a:r>
              <a:rPr lang="es-ES" dirty="0" smtClean="0">
                <a:solidFill>
                  <a:srgbClr val="FF0000"/>
                </a:solidFill>
              </a:rPr>
              <a:t>291.3</a:t>
            </a:r>
            <a:r>
              <a:rPr lang="es-ES" dirty="0">
                <a:solidFill>
                  <a:srgbClr val="FF0000"/>
                </a:solidFill>
              </a:rPr>
              <a:t>}</a:t>
            </a:r>
          </a:p>
          <a:p>
            <a:endParaRPr lang="es-CO" dirty="0"/>
          </a:p>
        </p:txBody>
      </p:sp>
    </p:spTree>
    <p:extLst>
      <p:ext uri="{BB962C8B-B14F-4D97-AF65-F5344CB8AC3E}">
        <p14:creationId xmlns:p14="http://schemas.microsoft.com/office/powerpoint/2010/main" val="95276276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981200" y="260648"/>
            <a:ext cx="8229600" cy="6336704"/>
          </a:xfr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a:normAutofit fontScale="77500" lnSpcReduction="20000"/>
          </a:bodyPr>
          <a:lstStyle/>
          <a:p>
            <a:r>
              <a:rPr lang="es-ES" dirty="0"/>
              <a:t>En su sabiduría Dios no aplicó la fuerza como medida destinada a suprimir la rebelión de Satanás. Esta medida habría podido despertar simpatías favorables al enemigo, fortaleciendo de este modo su rebelión en vez de producir un cambio en sus principios. Si Dios le hubiera aplicado un castigo sumario al enemigo, muchos habrían considerado que se actuó en forma injusta con él y esto hubiera producido un grado de apostasía más numeroso. </a:t>
            </a:r>
            <a:r>
              <a:rPr lang="es-ES" dirty="0">
                <a:solidFill>
                  <a:srgbClr val="FF0000"/>
                </a:solidFill>
              </a:rPr>
              <a:t>{El Cristo Triunfante </a:t>
            </a:r>
            <a:r>
              <a:rPr lang="es-ES" dirty="0" smtClean="0">
                <a:solidFill>
                  <a:srgbClr val="FF0000"/>
                </a:solidFill>
              </a:rPr>
              <a:t>291.4</a:t>
            </a:r>
            <a:r>
              <a:rPr lang="es-ES" dirty="0">
                <a:solidFill>
                  <a:srgbClr val="FF0000"/>
                </a:solidFill>
              </a:rPr>
              <a:t>}</a:t>
            </a:r>
          </a:p>
          <a:p>
            <a:r>
              <a:rPr lang="es-ES" dirty="0" smtClean="0"/>
              <a:t>Era </a:t>
            </a:r>
            <a:r>
              <a:rPr lang="es-ES" dirty="0"/>
              <a:t>necesario darle tiempo a Satanás para que desarrollara sus criterios. Él ha tenido toda oportunidad de presentar su propia perspectiva del problema. Pero </a:t>
            </a:r>
            <a:r>
              <a:rPr lang="es-ES" dirty="0" smtClean="0"/>
              <a:t>siempre ha sido </a:t>
            </a:r>
            <a:r>
              <a:rPr lang="es-ES" u="sng" dirty="0" smtClean="0"/>
              <a:t>Mañoso</a:t>
            </a:r>
            <a:r>
              <a:rPr lang="es-ES" u="sng" dirty="0"/>
              <a:t>, </a:t>
            </a:r>
            <a:r>
              <a:rPr lang="es-ES" u="sng" dirty="0" smtClean="0"/>
              <a:t>astuto</a:t>
            </a:r>
            <a:r>
              <a:rPr lang="es-ES" dirty="0" smtClean="0"/>
              <a:t>. </a:t>
            </a:r>
          </a:p>
          <a:p>
            <a:endParaRPr lang="es-ES" dirty="0"/>
          </a:p>
          <a:p>
            <a:r>
              <a:rPr lang="es-ES" dirty="0" smtClean="0"/>
              <a:t>Tan </a:t>
            </a:r>
            <a:r>
              <a:rPr lang="es-ES" dirty="0"/>
              <a:t>pronto como su posición fue vista bajo la verdadera luz, adoptó otra postura. Valiéndose de cargos falsos y tergiversando los propósitos y declaraciones de Dios, se aseguró la simpatía de algunos. </a:t>
            </a:r>
          </a:p>
          <a:p>
            <a:r>
              <a:rPr lang="es-ES" dirty="0" smtClean="0">
                <a:solidFill>
                  <a:srgbClr val="FF0000"/>
                </a:solidFill>
              </a:rPr>
              <a:t>{El Cristo Triunfante  </a:t>
            </a:r>
            <a:r>
              <a:rPr lang="es-ES" dirty="0">
                <a:solidFill>
                  <a:srgbClr val="FF0000"/>
                </a:solidFill>
              </a:rPr>
              <a:t>291.5</a:t>
            </a:r>
            <a:r>
              <a:rPr lang="es-ES" dirty="0" smtClean="0">
                <a:solidFill>
                  <a:srgbClr val="FF0000"/>
                </a:solidFill>
              </a:rPr>
              <a:t>}</a:t>
            </a:r>
            <a:endParaRPr lang="es-ES" dirty="0">
              <a:solidFill>
                <a:srgbClr val="FF0000"/>
              </a:solidFill>
            </a:endParaRPr>
          </a:p>
        </p:txBody>
      </p:sp>
    </p:spTree>
    <p:extLst>
      <p:ext uri="{BB962C8B-B14F-4D97-AF65-F5344CB8AC3E}">
        <p14:creationId xmlns:p14="http://schemas.microsoft.com/office/powerpoint/2010/main" val="37317940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981200" y="188640"/>
            <a:ext cx="8229600" cy="3888432"/>
          </a:xfr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lnSpcReduction="10000"/>
          </a:bodyPr>
          <a:lstStyle/>
          <a:p>
            <a:r>
              <a:rPr lang="es-ES" sz="2400" dirty="0"/>
              <a:t>Adán y Eva fueron puestos a prueba y fracasaron... Satanás engañó a Eva y ella </a:t>
            </a:r>
            <a:r>
              <a:rPr lang="es-ES" sz="2400" dirty="0"/>
              <a:t>sedujo a su marido, y ambos desobedecieron </a:t>
            </a:r>
            <a:r>
              <a:rPr lang="es-ES" sz="2400" dirty="0"/>
              <a:t>a Dios. La santa pareja no resistió la tentación y así quedó bajo la jurisdicción de Satanás. El enemigo conquistó la supremacía sobre la raza humana, trayendo consigo la muerte que era la paga por la desobediencia. </a:t>
            </a:r>
          </a:p>
          <a:p>
            <a:r>
              <a:rPr lang="es-ES" sz="2400" dirty="0">
                <a:solidFill>
                  <a:srgbClr val="FF0000"/>
                </a:solidFill>
              </a:rPr>
              <a:t>{El Cristo Triunfante </a:t>
            </a:r>
            <a:r>
              <a:rPr lang="es-ES" sz="2400" dirty="0">
                <a:solidFill>
                  <a:srgbClr val="FF0000"/>
                </a:solidFill>
              </a:rPr>
              <a:t>291.6}</a:t>
            </a:r>
          </a:p>
          <a:p>
            <a:r>
              <a:rPr lang="es-ES" sz="2400" dirty="0"/>
              <a:t>Jesús afirmó que él llevaría sobre sí la culpa por el pecado y vencería a Satanás al venir a este mundo y enfrentar al enemigo en su propio campo de batalla. </a:t>
            </a:r>
            <a:r>
              <a:rPr lang="es-ES" sz="2400" dirty="0">
                <a:solidFill>
                  <a:srgbClr val="FF0000"/>
                </a:solidFill>
              </a:rPr>
              <a:t>{</a:t>
            </a:r>
            <a:r>
              <a:rPr lang="es-ES" sz="2400" dirty="0">
                <a:solidFill>
                  <a:srgbClr val="FF0000"/>
                </a:solidFill>
              </a:rPr>
              <a:t>Cristo Triunfante </a:t>
            </a:r>
            <a:r>
              <a:rPr lang="es-ES" sz="2400" dirty="0">
                <a:solidFill>
                  <a:srgbClr val="FF0000"/>
                </a:solidFill>
              </a:rPr>
              <a:t>291.7</a:t>
            </a:r>
            <a:r>
              <a:rPr lang="es-ES" sz="2400" dirty="0">
                <a:solidFill>
                  <a:srgbClr val="FF0000"/>
                </a:solidFill>
              </a:rPr>
              <a:t>}</a:t>
            </a:r>
            <a:endParaRPr lang="es-ES" sz="2400" dirty="0">
              <a:solidFill>
                <a:srgbClr val="FF0000"/>
              </a:solidFill>
            </a:endParaRPr>
          </a:p>
        </p:txBody>
      </p:sp>
      <p:pic>
        <p:nvPicPr>
          <p:cNvPr id="6" name="Imagen 5"/>
          <p:cNvPicPr>
            <a:picLocks noChangeAspect="1"/>
          </p:cNvPicPr>
          <p:nvPr/>
        </p:nvPicPr>
        <p:blipFill>
          <a:blip r:embed="rId2"/>
          <a:stretch>
            <a:fillRect/>
          </a:stretch>
        </p:blipFill>
        <p:spPr>
          <a:xfrm>
            <a:off x="6691244" y="4321577"/>
            <a:ext cx="2085975" cy="2229966"/>
          </a:xfrm>
          <a:prstGeom prst="rect">
            <a:avLst/>
          </a:prstGeom>
        </p:spPr>
      </p:pic>
      <p:pic>
        <p:nvPicPr>
          <p:cNvPr id="7" name="Imagen 6"/>
          <p:cNvPicPr>
            <a:picLocks noChangeAspect="1"/>
          </p:cNvPicPr>
          <p:nvPr/>
        </p:nvPicPr>
        <p:blipFill>
          <a:blip r:embed="rId3"/>
          <a:stretch>
            <a:fillRect/>
          </a:stretch>
        </p:blipFill>
        <p:spPr>
          <a:xfrm>
            <a:off x="2359294" y="4367387"/>
            <a:ext cx="2224538" cy="2229965"/>
          </a:xfrm>
          <a:prstGeom prst="rect">
            <a:avLst/>
          </a:prstGeom>
          <a:scene3d>
            <a:camera prst="orthographicFront"/>
            <a:lightRig rig="threePt" dir="t"/>
          </a:scene3d>
          <a:sp3d>
            <a:bevelT w="165100" prst="coolSlant"/>
          </a:sp3d>
        </p:spPr>
      </p:pic>
      <p:sp>
        <p:nvSpPr>
          <p:cNvPr id="10" name="Flecha derecha 9"/>
          <p:cNvSpPr/>
          <p:nvPr/>
        </p:nvSpPr>
        <p:spPr>
          <a:xfrm>
            <a:off x="4615790" y="4389722"/>
            <a:ext cx="2200290" cy="2238129"/>
          </a:xfrm>
          <a:prstGeom prst="rightArrow">
            <a:avLst/>
          </a:prstGeo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rtlCol="0" anchor="ctr"/>
          <a:lstStyle/>
          <a:p>
            <a:pPr algn="ctr"/>
            <a:r>
              <a:rPr lang="es-CO" dirty="0">
                <a:solidFill>
                  <a:prstClr val="black"/>
                </a:solidFill>
              </a:rPr>
              <a:t>6000 años de pecado de toda la humanidad</a:t>
            </a:r>
            <a:endParaRPr lang="es-CO" dirty="0">
              <a:solidFill>
                <a:prstClr val="black"/>
              </a:solidFill>
            </a:endParaRPr>
          </a:p>
        </p:txBody>
      </p:sp>
      <p:sp>
        <p:nvSpPr>
          <p:cNvPr id="14" name="Flecha izquierda 13"/>
          <p:cNvSpPr/>
          <p:nvPr/>
        </p:nvSpPr>
        <p:spPr>
          <a:xfrm>
            <a:off x="8777218" y="4077073"/>
            <a:ext cx="1890782" cy="2520279"/>
          </a:xfrm>
          <a:prstGeom prst="leftArrow">
            <a:avLst/>
          </a:prstGeo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rtlCol="0" anchor="ctr"/>
          <a:lstStyle/>
          <a:p>
            <a:pPr algn="ctr"/>
            <a:r>
              <a:rPr lang="es-CO" sz="1600" dirty="0">
                <a:solidFill>
                  <a:prstClr val="black"/>
                </a:solidFill>
              </a:rPr>
              <a:t>Pagó la pena que imponía la ley. </a:t>
            </a:r>
          </a:p>
          <a:p>
            <a:pPr algn="ctr"/>
            <a:r>
              <a:rPr lang="es-CO" sz="1600" dirty="0">
                <a:solidFill>
                  <a:prstClr val="black"/>
                </a:solidFill>
              </a:rPr>
              <a:t>Justicia Misericordia</a:t>
            </a:r>
            <a:endParaRPr lang="es-CO" sz="1600" dirty="0">
              <a:solidFill>
                <a:prstClr val="black"/>
              </a:solidFill>
            </a:endParaRPr>
          </a:p>
        </p:txBody>
      </p:sp>
    </p:spTree>
    <p:extLst>
      <p:ext uri="{BB962C8B-B14F-4D97-AF65-F5344CB8AC3E}">
        <p14:creationId xmlns:p14="http://schemas.microsoft.com/office/powerpoint/2010/main" val="39353197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981200" y="260648"/>
            <a:ext cx="5842992" cy="2088232"/>
          </a:xfrm>
        </p:spPr>
        <p:txBody>
          <a:bodyPr>
            <a:normAutofit fontScale="85000" lnSpcReduction="20000"/>
          </a:bodyPr>
          <a:lstStyle/>
          <a:p>
            <a:r>
              <a:rPr lang="es-ES" dirty="0"/>
              <a:t>Cuando Cristo inició su </a:t>
            </a:r>
            <a:r>
              <a:rPr lang="es-ES" dirty="0" smtClean="0"/>
              <a:t>ministerio, procurando la salvación del hombre, Satanás </a:t>
            </a:r>
            <a:r>
              <a:rPr lang="es-ES" dirty="0"/>
              <a:t>le salió al encuentro y le disputó cada centímetro de terreno, ejerciendo al máximo su poder para vencerlo. </a:t>
            </a:r>
            <a:endParaRPr lang="es-ES" dirty="0" smtClean="0"/>
          </a:p>
        </p:txBody>
      </p:sp>
      <p:pic>
        <p:nvPicPr>
          <p:cNvPr id="2" name="Imagen 1"/>
          <p:cNvPicPr>
            <a:picLocks noChangeAspect="1"/>
          </p:cNvPicPr>
          <p:nvPr/>
        </p:nvPicPr>
        <p:blipFill>
          <a:blip r:embed="rId2"/>
          <a:stretch>
            <a:fillRect/>
          </a:stretch>
        </p:blipFill>
        <p:spPr>
          <a:xfrm>
            <a:off x="7896201" y="206058"/>
            <a:ext cx="2503165" cy="2142823"/>
          </a:xfrm>
          <a:prstGeom prst="rect">
            <a:avLst/>
          </a:prstGeom>
        </p:spPr>
      </p:pic>
      <p:sp>
        <p:nvSpPr>
          <p:cNvPr id="4" name="Rectángulo 3"/>
          <p:cNvSpPr/>
          <p:nvPr/>
        </p:nvSpPr>
        <p:spPr>
          <a:xfrm>
            <a:off x="1775521" y="2636912"/>
            <a:ext cx="8551837" cy="3908762"/>
          </a:xfrm>
          <a:prstGeom prst="rect">
            <a:avLst/>
          </a:prstGeo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wrap="square">
            <a:spAutoFit/>
          </a:bodyPr>
          <a:lstStyle/>
          <a:p>
            <a:r>
              <a:rPr lang="es-ES" sz="2400" dirty="0">
                <a:solidFill>
                  <a:prstClr val="black"/>
                </a:solidFill>
              </a:rPr>
              <a:t>Muchas cosas estaban implicadas en ese conflicto. Intereses vitales estaban en juego... Los interrogantes que había que responder eran: </a:t>
            </a:r>
            <a:endParaRPr lang="es-ES" sz="2400" dirty="0">
              <a:solidFill>
                <a:prstClr val="black"/>
              </a:solidFill>
            </a:endParaRPr>
          </a:p>
          <a:p>
            <a:r>
              <a:rPr lang="es-ES" sz="2800" b="1" dirty="0">
                <a:solidFill>
                  <a:prstClr val="black"/>
                </a:solidFill>
              </a:rPr>
              <a:t>1</a:t>
            </a:r>
            <a:r>
              <a:rPr lang="es-ES" sz="2400" dirty="0">
                <a:solidFill>
                  <a:prstClr val="black"/>
                </a:solidFill>
              </a:rPr>
              <a:t>). “¿</a:t>
            </a:r>
            <a:r>
              <a:rPr lang="es-ES" sz="2400" dirty="0">
                <a:solidFill>
                  <a:prstClr val="black"/>
                </a:solidFill>
              </a:rPr>
              <a:t>Es imperfecta la ley de Dios y es necesario enmendarla o abrogarla? O, en cambio, ¿es inmutable</a:t>
            </a:r>
            <a:r>
              <a:rPr lang="es-ES" sz="2400" dirty="0">
                <a:solidFill>
                  <a:prstClr val="black"/>
                </a:solidFill>
              </a:rPr>
              <a:t>? </a:t>
            </a:r>
            <a:r>
              <a:rPr lang="es-ES" sz="2400" dirty="0">
                <a:solidFill>
                  <a:srgbClr val="FF0000"/>
                </a:solidFill>
              </a:rPr>
              <a:t>(Ver Mat.5:17-19). </a:t>
            </a:r>
          </a:p>
          <a:p>
            <a:r>
              <a:rPr lang="es-ES" sz="2800" b="1" dirty="0">
                <a:solidFill>
                  <a:prstClr val="black"/>
                </a:solidFill>
              </a:rPr>
              <a:t>2</a:t>
            </a:r>
            <a:r>
              <a:rPr lang="es-ES" sz="2400" dirty="0">
                <a:solidFill>
                  <a:prstClr val="black"/>
                </a:solidFill>
              </a:rPr>
              <a:t>). ¿Es </a:t>
            </a:r>
            <a:r>
              <a:rPr lang="es-ES" sz="2400" dirty="0">
                <a:solidFill>
                  <a:prstClr val="black"/>
                </a:solidFill>
              </a:rPr>
              <a:t>estable el gobierno de Dios, o necesita algunas rectificaciones</a:t>
            </a:r>
            <a:r>
              <a:rPr lang="es-ES" sz="2400" dirty="0">
                <a:solidFill>
                  <a:prstClr val="black"/>
                </a:solidFill>
              </a:rPr>
              <a:t>?” </a:t>
            </a:r>
            <a:r>
              <a:rPr lang="es-ES" sz="2400" dirty="0">
                <a:solidFill>
                  <a:srgbClr val="FF0000"/>
                </a:solidFill>
              </a:rPr>
              <a:t>(Ver heb.13:8; Sant.1:17; Sal.90:2). </a:t>
            </a:r>
          </a:p>
          <a:p>
            <a:r>
              <a:rPr lang="es-ES" sz="2400" dirty="0">
                <a:solidFill>
                  <a:prstClr val="black"/>
                </a:solidFill>
              </a:rPr>
              <a:t>No </a:t>
            </a:r>
            <a:r>
              <a:rPr lang="es-ES" sz="2400" dirty="0">
                <a:solidFill>
                  <a:prstClr val="black"/>
                </a:solidFill>
              </a:rPr>
              <a:t>sólo en presencia de los que vivían en la ciudad de Dios había que responder a esas preguntas, sino ante los habitantes de todo el universo celestial.—</a:t>
            </a:r>
            <a:r>
              <a:rPr lang="es-ES" sz="2400" dirty="0">
                <a:solidFill>
                  <a:srgbClr val="FF0000"/>
                </a:solidFill>
              </a:rPr>
              <a:t>Manuscrito 1, 1902. {El Cristo Triunfante 291.8}</a:t>
            </a:r>
          </a:p>
        </p:txBody>
      </p:sp>
    </p:spTree>
    <p:extLst>
      <p:ext uri="{BB962C8B-B14F-4D97-AF65-F5344CB8AC3E}">
        <p14:creationId xmlns:p14="http://schemas.microsoft.com/office/powerpoint/2010/main" val="34978247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O" b="1" i="1" dirty="0" smtClean="0"/>
              <a:t>¿CUÁL ES EL SUEÑO DE DIOS?</a:t>
            </a:r>
            <a:endParaRPr lang="es-CO" b="1" i="1" dirty="0"/>
          </a:p>
        </p:txBody>
      </p:sp>
      <p:sp>
        <p:nvSpPr>
          <p:cNvPr id="3" name="Marcador de contenido 2"/>
          <p:cNvSpPr>
            <a:spLocks noGrp="1"/>
          </p:cNvSpPr>
          <p:nvPr>
            <p:ph idx="1"/>
          </p:nvPr>
        </p:nvSpPr>
        <p:spPr>
          <a:xfrm>
            <a:off x="609600" y="1600201"/>
            <a:ext cx="10972800" cy="4827895"/>
          </a:xfrm>
        </p:spPr>
        <p:style>
          <a:lnRef idx="2">
            <a:schemeClr val="accent2"/>
          </a:lnRef>
          <a:fillRef idx="1">
            <a:schemeClr val="lt1"/>
          </a:fillRef>
          <a:effectRef idx="0">
            <a:schemeClr val="accent2"/>
          </a:effectRef>
          <a:fontRef idx="minor">
            <a:schemeClr val="dk1"/>
          </a:fontRef>
        </p:style>
        <p:txBody>
          <a:bodyPr>
            <a:normAutofit fontScale="92500"/>
          </a:bodyPr>
          <a:lstStyle/>
          <a:p>
            <a:pPr marL="0" indent="0" algn="ctr">
              <a:buNone/>
            </a:pPr>
            <a:endParaRPr lang="es-CO" dirty="0" smtClean="0"/>
          </a:p>
          <a:p>
            <a:pPr marL="0" indent="0" algn="ctr">
              <a:buNone/>
            </a:pPr>
            <a:r>
              <a:rPr lang="es-CO" dirty="0" smtClean="0"/>
              <a:t>El sueño de Dios es que tu y yo nos esforcemos por vivir cada día a los pies de Cristo para que podamos disfruta del Edén restaurado</a:t>
            </a:r>
            <a:r>
              <a:rPr lang="es-CO" dirty="0"/>
              <a:t>.</a:t>
            </a:r>
            <a:r>
              <a:rPr lang="es-CO" dirty="0" smtClean="0"/>
              <a:t> </a:t>
            </a:r>
          </a:p>
          <a:p>
            <a:pPr marL="0" indent="0" algn="ctr">
              <a:buNone/>
            </a:pPr>
            <a:r>
              <a:rPr lang="es-CO" dirty="0" smtClean="0"/>
              <a:t>Cristo nos dice:</a:t>
            </a:r>
          </a:p>
          <a:p>
            <a:pPr marL="0" indent="0" algn="ctr">
              <a:buNone/>
            </a:pPr>
            <a:r>
              <a:rPr lang="es-ES" dirty="0" smtClean="0"/>
              <a:t>“En </a:t>
            </a:r>
            <a:r>
              <a:rPr lang="es-ES" dirty="0"/>
              <a:t>el mundo tendréis </a:t>
            </a:r>
            <a:r>
              <a:rPr lang="es-ES" dirty="0" smtClean="0"/>
              <a:t>tribulación. Pero </a:t>
            </a:r>
            <a:r>
              <a:rPr lang="es-ES" dirty="0"/>
              <a:t>¡ánimo!: yo he vencido al </a:t>
            </a:r>
            <a:r>
              <a:rPr lang="es-ES" dirty="0" smtClean="0"/>
              <a:t>mundo” </a:t>
            </a:r>
          </a:p>
          <a:p>
            <a:pPr marL="0" indent="0" algn="ctr">
              <a:buNone/>
            </a:pPr>
            <a:r>
              <a:rPr lang="es-ES" dirty="0" smtClean="0">
                <a:solidFill>
                  <a:srgbClr val="FF0000"/>
                </a:solidFill>
              </a:rPr>
              <a:t>(Juan 16:33). </a:t>
            </a:r>
          </a:p>
          <a:p>
            <a:pPr marL="0" indent="0" algn="ctr">
              <a:buNone/>
            </a:pPr>
            <a:r>
              <a:rPr lang="es-ES" smtClean="0">
                <a:solidFill>
                  <a:schemeClr val="tx1"/>
                </a:solidFill>
              </a:rPr>
              <a:t>Recuerda: El </a:t>
            </a:r>
            <a:r>
              <a:rPr lang="es-ES" dirty="0" smtClean="0">
                <a:solidFill>
                  <a:schemeClr val="tx1"/>
                </a:solidFill>
              </a:rPr>
              <a:t>propósito de Satanás es colocarte dificultades, para que te desanimes, pero si tu perseveras saldrás más que triunfador. </a:t>
            </a:r>
            <a:endParaRPr lang="es-CO" dirty="0">
              <a:solidFill>
                <a:schemeClr val="tx1"/>
              </a:solidFill>
            </a:endParaRPr>
          </a:p>
        </p:txBody>
      </p:sp>
    </p:spTree>
    <p:extLst>
      <p:ext uri="{BB962C8B-B14F-4D97-AF65-F5344CB8AC3E}">
        <p14:creationId xmlns:p14="http://schemas.microsoft.com/office/powerpoint/2010/main" val="2501785769"/>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4_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5_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TotalTime>
  <Words>762</Words>
  <Application>Microsoft Office PowerPoint</Application>
  <PresentationFormat>Panorámica</PresentationFormat>
  <Paragraphs>36</Paragraphs>
  <Slides>7</Slides>
  <Notes>0</Notes>
  <HiddenSlides>0</HiddenSlides>
  <MMClips>0</MMClips>
  <ScaleCrop>false</ScaleCrop>
  <HeadingPairs>
    <vt:vector size="6" baseType="variant">
      <vt:variant>
        <vt:lpstr>Fuentes usadas</vt:lpstr>
      </vt:variant>
      <vt:variant>
        <vt:i4>3</vt:i4>
      </vt:variant>
      <vt:variant>
        <vt:lpstr>Tema</vt:lpstr>
      </vt:variant>
      <vt:variant>
        <vt:i4>6</vt:i4>
      </vt:variant>
      <vt:variant>
        <vt:lpstr>Títulos de diapositiva</vt:lpstr>
      </vt:variant>
      <vt:variant>
        <vt:i4>7</vt:i4>
      </vt:variant>
    </vt:vector>
  </HeadingPairs>
  <TitlesOfParts>
    <vt:vector size="16" baseType="lpstr">
      <vt:lpstr>Arial</vt:lpstr>
      <vt:lpstr>Calibri</vt:lpstr>
      <vt:lpstr>Calibri Light</vt:lpstr>
      <vt:lpstr>Tema de Office</vt:lpstr>
      <vt:lpstr>1_Tema de Office</vt:lpstr>
      <vt:lpstr>2_Tema de Office</vt:lpstr>
      <vt:lpstr>3_Tema de Office</vt:lpstr>
      <vt:lpstr>4_Tema de Office</vt:lpstr>
      <vt:lpstr>5_Tema de Office</vt:lpstr>
      <vt:lpstr>CRISTO TRIUNFANTE:   DEL EDÉN PERDIDO  Al EDÉN RESTAURADO</vt:lpstr>
      <vt:lpstr>Presentación de PowerPoint</vt:lpstr>
      <vt:lpstr>Presentación de PowerPoint</vt:lpstr>
      <vt:lpstr>Presentación de PowerPoint</vt:lpstr>
      <vt:lpstr>Presentación de PowerPoint</vt:lpstr>
      <vt:lpstr>Presentación de PowerPoint</vt:lpstr>
      <vt:lpstr>¿CUÁL ES EL SUEÑO DE DIOS?</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CRISTO TRIUNFANTE</dc:title>
  <dc:creator>Usuario de Windows</dc:creator>
  <cp:lastModifiedBy>Usuario de Windows</cp:lastModifiedBy>
  <cp:revision>6</cp:revision>
  <dcterms:created xsi:type="dcterms:W3CDTF">2017-10-17T02:34:19Z</dcterms:created>
  <dcterms:modified xsi:type="dcterms:W3CDTF">2017-10-17T02:59:22Z</dcterms:modified>
</cp:coreProperties>
</file>